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65" r:id="rId5"/>
    <p:sldId id="258" r:id="rId6"/>
    <p:sldId id="262" r:id="rId7"/>
    <p:sldId id="261" r:id="rId8"/>
    <p:sldId id="263" r:id="rId9"/>
    <p:sldId id="264" r:id="rId10"/>
  </p:sldIdLst>
  <p:sldSz cx="12192000" cy="6858000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E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28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fr-FR" sz="6000" b="0" strike="noStrike" spc="-1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lang="fr-FR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F1E1F58D-53A2-4EC9-AC37-0AB7FB48AC54}" type="datetime">
              <a:rPr lang="fr-FR" sz="1200" b="0" strike="noStrike" spc="-1">
                <a:solidFill>
                  <a:srgbClr val="8B8B8B"/>
                </a:solidFill>
                <a:latin typeface="Calibri"/>
              </a:rPr>
              <a:t>28/01/2019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7939B94F-485A-464A-99D1-EAAE2B31BA44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>
    <p:cover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Modifier les styles du texte du masque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Deuxième niveau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Troisième niveau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Quatrième niveau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Cinquième niveau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A28690BA-5DBA-45B6-960E-55C3D67B1D71}" type="datetime">
              <a:rPr lang="fr-FR" sz="1200" b="0" strike="noStrike" spc="-1">
                <a:solidFill>
                  <a:srgbClr val="8B8B8B"/>
                </a:solidFill>
                <a:latin typeface="Calibri"/>
              </a:rPr>
              <a:t>28/01/2019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A4BF6090-912A-4817-95FA-DF8BDC943ADC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ransition spd="slow">
    <p:cover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B2C2FD31-4221-4A0E-AFE7-FBA381AFD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67" y="1724400"/>
            <a:ext cx="12189007" cy="4323240"/>
          </a:xfrm>
          <a:prstGeom prst="rect">
            <a:avLst/>
          </a:prstGeom>
        </p:spPr>
      </p:pic>
      <p:sp>
        <p:nvSpPr>
          <p:cNvPr id="82" name="CustomShape 1"/>
          <p:cNvSpPr/>
          <p:nvPr/>
        </p:nvSpPr>
        <p:spPr>
          <a:xfrm flipH="1" flipV="1">
            <a:off x="0" y="6047640"/>
            <a:ext cx="12191760" cy="899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fr-FR" dirty="0"/>
          </a:p>
        </p:txBody>
      </p:sp>
      <p:sp>
        <p:nvSpPr>
          <p:cNvPr id="84" name="CustomShape 3"/>
          <p:cNvSpPr/>
          <p:nvPr/>
        </p:nvSpPr>
        <p:spPr>
          <a:xfrm>
            <a:off x="2075040" y="6396480"/>
            <a:ext cx="8041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fr-FR" sz="2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Anki Sami – Rodriguez Benjamin – Simajchel Yann</a:t>
            </a:r>
            <a:endParaRPr lang="fr-FR" sz="2400" b="0" strike="noStrike" spc="-1">
              <a:latin typeface="Arial"/>
            </a:endParaRPr>
          </a:p>
        </p:txBody>
      </p:sp>
      <p:pic>
        <p:nvPicPr>
          <p:cNvPr id="85" name="Image 12"/>
          <p:cNvPicPr/>
          <p:nvPr/>
        </p:nvPicPr>
        <p:blipFill>
          <a:blip r:embed="rId3"/>
          <a:stretch/>
        </p:blipFill>
        <p:spPr>
          <a:xfrm>
            <a:off x="4208040" y="91080"/>
            <a:ext cx="3775680" cy="969120"/>
          </a:xfrm>
          <a:prstGeom prst="rect">
            <a:avLst/>
          </a:prstGeom>
          <a:ln>
            <a:noFill/>
          </a:ln>
        </p:spPr>
      </p:pic>
      <p:pic>
        <p:nvPicPr>
          <p:cNvPr id="86" name="Image 1"/>
          <p:cNvPicPr/>
          <p:nvPr/>
        </p:nvPicPr>
        <p:blipFill>
          <a:blip r:embed="rId4"/>
          <a:stretch/>
        </p:blipFill>
        <p:spPr>
          <a:xfrm>
            <a:off x="1824243" y="1698480"/>
            <a:ext cx="8519513" cy="4323240"/>
          </a:xfrm>
          <a:prstGeom prst="rect">
            <a:avLst/>
          </a:prstGeom>
          <a:ln>
            <a:noFill/>
          </a:ln>
        </p:spPr>
      </p:pic>
      <p:sp>
        <p:nvSpPr>
          <p:cNvPr id="87" name="TextShape 4"/>
          <p:cNvSpPr txBox="1"/>
          <p:nvPr/>
        </p:nvSpPr>
        <p:spPr>
          <a:xfrm>
            <a:off x="3312000" y="1102680"/>
            <a:ext cx="5544000" cy="553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fr-FR" sz="1800" b="1" strike="noStrike" spc="-1">
                <a:latin typeface="Arial"/>
              </a:rPr>
              <a:t>Site d’apprentissage par flashcards</a:t>
            </a:r>
          </a:p>
        </p:txBody>
      </p:sp>
      <p:pic>
        <p:nvPicPr>
          <p:cNvPr id="88" name="Image 87"/>
          <p:cNvPicPr/>
          <p:nvPr/>
        </p:nvPicPr>
        <p:blipFill>
          <a:blip r:embed="rId5"/>
          <a:stretch/>
        </p:blipFill>
        <p:spPr>
          <a:xfrm>
            <a:off x="10384200" y="51120"/>
            <a:ext cx="1797840" cy="1604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A94D3568-DE33-47A3-8009-78B6DDB7C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67" y="1724400"/>
            <a:ext cx="12189007" cy="4569480"/>
          </a:xfrm>
          <a:prstGeom prst="rect">
            <a:avLst/>
          </a:prstGeom>
        </p:spPr>
      </p:pic>
      <p:sp>
        <p:nvSpPr>
          <p:cNvPr id="89" name="CustomShape 1"/>
          <p:cNvSpPr/>
          <p:nvPr/>
        </p:nvSpPr>
        <p:spPr>
          <a:xfrm flipH="1" flipV="1">
            <a:off x="0" y="6119640"/>
            <a:ext cx="12191760" cy="827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TextShape 3"/>
          <p:cNvSpPr txBox="1"/>
          <p:nvPr/>
        </p:nvSpPr>
        <p:spPr>
          <a:xfrm>
            <a:off x="829916" y="2592744"/>
            <a:ext cx="10515240" cy="283279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571860" indent="-5715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4400" b="0" strike="noStrike" spc="-1" dirty="0">
                <a:solidFill>
                  <a:srgbClr val="000000"/>
                </a:solidFill>
                <a:latin typeface="Calibri"/>
              </a:rPr>
              <a:t>Présentation des flashcards</a:t>
            </a:r>
          </a:p>
          <a:p>
            <a:pPr marL="571860" indent="-5715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4400" b="0" strike="noStrike" spc="-1" dirty="0">
                <a:solidFill>
                  <a:srgbClr val="000000"/>
                </a:solidFill>
                <a:latin typeface="Calibri"/>
              </a:rPr>
              <a:t>Objectifs du projet</a:t>
            </a:r>
          </a:p>
          <a:p>
            <a:pPr marL="571860" indent="-5715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4400" spc="-1" dirty="0">
                <a:solidFill>
                  <a:srgbClr val="000000"/>
                </a:solidFill>
                <a:latin typeface="Calibri"/>
              </a:rPr>
              <a:t>Outils utilisés</a:t>
            </a:r>
            <a:endParaRPr lang="fr-FR" sz="4400" b="0" strike="noStrike" spc="-1" dirty="0">
              <a:solidFill>
                <a:srgbClr val="000000"/>
              </a:solidFill>
              <a:latin typeface="Calibri"/>
            </a:endParaRPr>
          </a:p>
          <a:p>
            <a:pPr marL="571860" indent="-5715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4400" b="0" strike="noStrike" spc="-1" dirty="0">
                <a:solidFill>
                  <a:srgbClr val="000000"/>
                </a:solidFill>
                <a:latin typeface="Calibri"/>
              </a:rPr>
              <a:t>Démonstration du site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4400" b="0" strike="noStrike" spc="-1" dirty="0">
              <a:solidFill>
                <a:srgbClr val="000000"/>
              </a:solidFill>
              <a:latin typeface="Calibri"/>
            </a:endParaRPr>
          </a:p>
          <a:p>
            <a:pPr marL="571500" indent="-571500">
              <a:lnSpc>
                <a:spcPct val="90000"/>
              </a:lnSpc>
              <a:spcBef>
                <a:spcPts val="1001"/>
              </a:spcBef>
              <a:buFont typeface="Wingdings" panose="05000000000000000000" pitchFamily="2" charset="2"/>
              <a:buChar char="q"/>
            </a:pPr>
            <a:endParaRPr lang="fr-F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TextShape 4"/>
          <p:cNvSpPr txBox="1"/>
          <p:nvPr/>
        </p:nvSpPr>
        <p:spPr>
          <a:xfrm>
            <a:off x="2689920" y="182520"/>
            <a:ext cx="68115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Contexte de la présentation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3" name="Image 12"/>
          <p:cNvPicPr/>
          <p:nvPr/>
        </p:nvPicPr>
        <p:blipFill>
          <a:blip r:embed="rId3"/>
          <a:stretch/>
        </p:blipFill>
        <p:spPr>
          <a:xfrm>
            <a:off x="10153800" y="6291720"/>
            <a:ext cx="1938240" cy="497520"/>
          </a:xfrm>
          <a:prstGeom prst="rect">
            <a:avLst/>
          </a:prstGeom>
          <a:ln>
            <a:noFill/>
          </a:ln>
        </p:spPr>
      </p:pic>
      <p:pic>
        <p:nvPicPr>
          <p:cNvPr id="5" name="Graphique 4" descr="Enseignant">
            <a:extLst>
              <a:ext uri="{FF2B5EF4-FFF2-40B4-BE49-F238E27FC236}">
                <a16:creationId xmlns:a16="http://schemas.microsoft.com/office/drawing/2014/main" id="{D9D7BA67-4D12-45BA-81F5-48BF861C1C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94752" y="1724400"/>
            <a:ext cx="1903615" cy="190361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A94D3568-DE33-47A3-8009-78B6DDB7C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67" y="1724400"/>
            <a:ext cx="12189007" cy="4569480"/>
          </a:xfrm>
          <a:prstGeom prst="rect">
            <a:avLst/>
          </a:prstGeom>
        </p:spPr>
      </p:pic>
      <p:sp>
        <p:nvSpPr>
          <p:cNvPr id="89" name="CustomShape 1"/>
          <p:cNvSpPr/>
          <p:nvPr/>
        </p:nvSpPr>
        <p:spPr>
          <a:xfrm flipH="1" flipV="1">
            <a:off x="0" y="6119640"/>
            <a:ext cx="12191760" cy="827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TextShape 4"/>
          <p:cNvSpPr txBox="1"/>
          <p:nvPr/>
        </p:nvSpPr>
        <p:spPr>
          <a:xfrm>
            <a:off x="2689920" y="182520"/>
            <a:ext cx="68115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fr-FR" sz="4400" b="1" strike="noStrike" spc="-1" dirty="0">
                <a:solidFill>
                  <a:srgbClr val="000000"/>
                </a:solidFill>
                <a:latin typeface="Calibri Light"/>
              </a:rPr>
              <a:t>Présentation des flashc</a:t>
            </a:r>
            <a:r>
              <a:rPr lang="fr-FR" sz="4400" b="1" spc="-1" dirty="0">
                <a:solidFill>
                  <a:srgbClr val="000000"/>
                </a:solidFill>
                <a:latin typeface="Calibri Light"/>
              </a:rPr>
              <a:t>ards</a:t>
            </a:r>
            <a:endParaRPr lang="fr-F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3" name="Image 12"/>
          <p:cNvPicPr/>
          <p:nvPr/>
        </p:nvPicPr>
        <p:blipFill>
          <a:blip r:embed="rId3"/>
          <a:stretch/>
        </p:blipFill>
        <p:spPr>
          <a:xfrm>
            <a:off x="10153800" y="6291720"/>
            <a:ext cx="1938240" cy="497520"/>
          </a:xfrm>
          <a:prstGeom prst="rect">
            <a:avLst/>
          </a:prstGeom>
          <a:ln>
            <a:noFill/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6FFF71B-F106-4D6B-92BB-DF8A673805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260" y="2530878"/>
            <a:ext cx="8757480" cy="275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64089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75F56856-5748-4B24-A94E-CBCC67247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67" y="1724400"/>
            <a:ext cx="12189007" cy="4569480"/>
          </a:xfrm>
          <a:prstGeom prst="rect">
            <a:avLst/>
          </a:prstGeom>
        </p:spPr>
      </p:pic>
      <p:sp>
        <p:nvSpPr>
          <p:cNvPr id="94" name="CustomShape 1"/>
          <p:cNvSpPr/>
          <p:nvPr/>
        </p:nvSpPr>
        <p:spPr>
          <a:xfrm flipH="1" flipV="1">
            <a:off x="0" y="6047640"/>
            <a:ext cx="12191760" cy="9003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" name="CustomShape 3"/>
          <p:cNvSpPr/>
          <p:nvPr/>
        </p:nvSpPr>
        <p:spPr>
          <a:xfrm>
            <a:off x="2689920" y="182520"/>
            <a:ext cx="681156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1" strike="noStrike" spc="-1" dirty="0">
                <a:solidFill>
                  <a:srgbClr val="000000"/>
                </a:solidFill>
                <a:latin typeface="Calibri Light"/>
              </a:rPr>
              <a:t>Objectifs du projet</a:t>
            </a:r>
            <a:endParaRPr lang="fr-FR" sz="4400" b="0" strike="noStrike" spc="-1" dirty="0">
              <a:latin typeface="Arial"/>
            </a:endParaRPr>
          </a:p>
        </p:txBody>
      </p:sp>
      <p:sp>
        <p:nvSpPr>
          <p:cNvPr id="97" name="TextShape 4"/>
          <p:cNvSpPr txBox="1"/>
          <p:nvPr/>
        </p:nvSpPr>
        <p:spPr>
          <a:xfrm>
            <a:off x="0" y="1724400"/>
            <a:ext cx="12192000" cy="4323240"/>
          </a:xfrm>
          <a:prstGeom prst="rect">
            <a:avLst/>
          </a:prstGeom>
          <a:noFill/>
          <a:ln>
            <a:noFill/>
          </a:ln>
        </p:spPr>
        <p:txBody>
          <a:bodyPr>
            <a:normAutofit lnSpcReduction="10000"/>
          </a:bodyPr>
          <a:lstStyle/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Site d’apprentissage par flashcards</a:t>
            </a:r>
          </a:p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Une nouvelle façon d’apprendre</a:t>
            </a:r>
            <a:endParaRPr lang="fr-FR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4 Grandes parties:</a:t>
            </a:r>
          </a:p>
          <a:p>
            <a:pPr marL="914400" lvl="1" indent="-457200"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1. Un utilisateur peut apprendre grâce aux flashcards. </a:t>
            </a:r>
          </a:p>
          <a:p>
            <a:pPr marL="914400" lvl="1" indent="-457200"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2. Un utilisateur peut aller sur le forum et échanger avec les autres utilisateurs</a:t>
            </a:r>
          </a:p>
          <a:p>
            <a:pPr marL="914400" lvl="1" indent="-457200"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3. Un utilisateur peut aller sur son profil et modifier ses infos personnelles</a:t>
            </a:r>
          </a:p>
          <a:p>
            <a:pPr marL="914400" lvl="1" indent="-457200"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4. Un utilisateur peut aller sur le « </a:t>
            </a:r>
            <a:r>
              <a:rPr lang="fr-FR" sz="2800" b="0" strike="noStrike" spc="-1" dirty="0" err="1">
                <a:solidFill>
                  <a:srgbClr val="000000"/>
                </a:solidFill>
                <a:latin typeface="Calibri"/>
              </a:rPr>
              <a:t>Cardstore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 » et apprendre avec de nouveaux decks et partager les siens</a:t>
            </a:r>
          </a:p>
        </p:txBody>
      </p:sp>
      <p:pic>
        <p:nvPicPr>
          <p:cNvPr id="7" name="Graphique 6" descr="Centre de cible">
            <a:extLst>
              <a:ext uri="{FF2B5EF4-FFF2-40B4-BE49-F238E27FC236}">
                <a16:creationId xmlns:a16="http://schemas.microsoft.com/office/drawing/2014/main" id="{44F7BB8A-1FE8-4149-904A-204274B3D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71718" y="1724400"/>
            <a:ext cx="2058022" cy="2058022"/>
          </a:xfrm>
          <a:prstGeom prst="rect">
            <a:avLst/>
          </a:prstGeom>
        </p:spPr>
      </p:pic>
      <p:pic>
        <p:nvPicPr>
          <p:cNvPr id="10" name="Image 12">
            <a:extLst>
              <a:ext uri="{FF2B5EF4-FFF2-40B4-BE49-F238E27FC236}">
                <a16:creationId xmlns:a16="http://schemas.microsoft.com/office/drawing/2014/main" id="{047FE2FF-C58E-48FD-BEE8-FA6072EEB012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10153800" y="6291720"/>
            <a:ext cx="1938240" cy="497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1A056EA6-4D8B-4A11-912A-3A37FBD39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64" y="1724400"/>
            <a:ext cx="12189007" cy="4323240"/>
          </a:xfrm>
          <a:prstGeom prst="rect">
            <a:avLst/>
          </a:prstGeom>
        </p:spPr>
      </p:pic>
      <p:sp>
        <p:nvSpPr>
          <p:cNvPr id="114" name="CustomShape 1"/>
          <p:cNvSpPr/>
          <p:nvPr/>
        </p:nvSpPr>
        <p:spPr>
          <a:xfrm flipH="1" flipV="1">
            <a:off x="0" y="6047640"/>
            <a:ext cx="12191760" cy="899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fr-FR" dirty="0"/>
          </a:p>
        </p:txBody>
      </p:sp>
      <p:sp>
        <p:nvSpPr>
          <p:cNvPr id="14" name="CustomShape 3">
            <a:extLst>
              <a:ext uri="{FF2B5EF4-FFF2-40B4-BE49-F238E27FC236}">
                <a16:creationId xmlns:a16="http://schemas.microsoft.com/office/drawing/2014/main" id="{A018A6DB-178A-4F0E-879F-A32CD8FF989E}"/>
              </a:ext>
            </a:extLst>
          </p:cNvPr>
          <p:cNvSpPr/>
          <p:nvPr/>
        </p:nvSpPr>
        <p:spPr>
          <a:xfrm>
            <a:off x="1626840" y="182520"/>
            <a:ext cx="893808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1" spc="-1" dirty="0">
                <a:solidFill>
                  <a:srgbClr val="000000"/>
                </a:solidFill>
                <a:latin typeface="Calibri Light"/>
              </a:rPr>
              <a:t>Outils utilisés</a:t>
            </a:r>
            <a:endParaRPr lang="fr-FR" sz="4400" b="0" strike="noStrike" spc="-1" dirty="0">
              <a:latin typeface="Arial"/>
            </a:endParaRPr>
          </a:p>
        </p:txBody>
      </p:sp>
      <p:pic>
        <p:nvPicPr>
          <p:cNvPr id="9" name="Image 12">
            <a:extLst>
              <a:ext uri="{FF2B5EF4-FFF2-40B4-BE49-F238E27FC236}">
                <a16:creationId xmlns:a16="http://schemas.microsoft.com/office/drawing/2014/main" id="{C525465B-22E6-4DCD-ABA9-AA798B6D1BE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153800" y="6291720"/>
            <a:ext cx="1938240" cy="497520"/>
          </a:xfrm>
          <a:prstGeom prst="rect">
            <a:avLst/>
          </a:prstGeom>
          <a:ln>
            <a:noFill/>
          </a:ln>
        </p:spPr>
      </p:pic>
      <p:sp>
        <p:nvSpPr>
          <p:cNvPr id="12" name="TextShape 4">
            <a:extLst>
              <a:ext uri="{FF2B5EF4-FFF2-40B4-BE49-F238E27FC236}">
                <a16:creationId xmlns:a16="http://schemas.microsoft.com/office/drawing/2014/main" id="{4A1E2866-A398-49F9-900B-004111320EF5}"/>
              </a:ext>
            </a:extLst>
          </p:cNvPr>
          <p:cNvSpPr txBox="1"/>
          <p:nvPr/>
        </p:nvSpPr>
        <p:spPr>
          <a:xfrm>
            <a:off x="11458" y="1854318"/>
            <a:ext cx="12169086" cy="777071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buClr>
                <a:srgbClr val="000000"/>
              </a:buClr>
              <a:buSzPct val="45000"/>
            </a:pPr>
            <a:r>
              <a:rPr lang="fr-FR" sz="4400" spc="-1" dirty="0">
                <a:latin typeface="Arial"/>
              </a:rPr>
              <a:t>    </a:t>
            </a:r>
            <a:r>
              <a:rPr lang="fr-FR" sz="4400" b="0" strike="noStrike" spc="-1" dirty="0">
                <a:latin typeface="Arial"/>
              </a:rPr>
              <a:t>Gestion du projet 			  </a:t>
            </a:r>
            <a:r>
              <a:rPr lang="fr-FR" sz="4400" spc="-1" dirty="0"/>
              <a:t>Technologies</a:t>
            </a:r>
          </a:p>
          <a:p>
            <a:pPr>
              <a:buClr>
                <a:srgbClr val="000000"/>
              </a:buClr>
              <a:buSzPct val="45000"/>
            </a:pPr>
            <a:endParaRPr lang="fr-FR" sz="4400" b="0" strike="noStrike" spc="-1" dirty="0">
              <a:latin typeface="Arial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BE286D-E486-41DF-BE04-1B164CC75C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24" y="3176107"/>
            <a:ext cx="2895600" cy="742950"/>
          </a:xfrm>
          <a:prstGeom prst="rect">
            <a:avLst/>
          </a:prstGeom>
        </p:spPr>
      </p:pic>
      <p:pic>
        <p:nvPicPr>
          <p:cNvPr id="1028" name="Picture 4" descr="RÃ©sultat de recherche d'images pour &quot;trello logo&quot;">
            <a:extLst>
              <a:ext uri="{FF2B5EF4-FFF2-40B4-BE49-F238E27FC236}">
                <a16:creationId xmlns:a16="http://schemas.microsoft.com/office/drawing/2014/main" id="{02ABE16C-75A1-4E12-AA7B-E67DBC1B2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385" y="4558108"/>
            <a:ext cx="2767668" cy="85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E13016C-4585-4208-A8C6-7B4BC58D51F6}"/>
              </a:ext>
            </a:extLst>
          </p:cNvPr>
          <p:cNvCxnSpPr>
            <a:stCxn id="12" idx="2"/>
          </p:cNvCxnSpPr>
          <p:nvPr/>
        </p:nvCxnSpPr>
        <p:spPr>
          <a:xfrm flipH="1">
            <a:off x="6096000" y="2631389"/>
            <a:ext cx="1" cy="3096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RÃ©sultat de recherche d'images pour &quot;php&quot;">
            <a:extLst>
              <a:ext uri="{FF2B5EF4-FFF2-40B4-BE49-F238E27FC236}">
                <a16:creationId xmlns:a16="http://schemas.microsoft.com/office/drawing/2014/main" id="{ECF539ED-C701-4F39-B04C-3908C597B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355" y="3919057"/>
            <a:ext cx="1355646" cy="73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Ã©sultat de recherche d'images pour &quot;mysql&quot;">
            <a:extLst>
              <a:ext uri="{FF2B5EF4-FFF2-40B4-BE49-F238E27FC236}">
                <a16:creationId xmlns:a16="http://schemas.microsoft.com/office/drawing/2014/main" id="{95AC936F-ADC7-41B8-92BB-411D97510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6289" y="2762070"/>
            <a:ext cx="1603643" cy="82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Ã©sultat de recherche d'images pour &quot;javascript&quot;">
            <a:extLst>
              <a:ext uri="{FF2B5EF4-FFF2-40B4-BE49-F238E27FC236}">
                <a16:creationId xmlns:a16="http://schemas.microsoft.com/office/drawing/2014/main" id="{4F4E85AE-4FAC-4638-854F-78EA1A394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949" y="2674896"/>
            <a:ext cx="829887" cy="82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Ã©sultat de recherche d'images pour &quot;html&quot;">
            <a:extLst>
              <a:ext uri="{FF2B5EF4-FFF2-40B4-BE49-F238E27FC236}">
                <a16:creationId xmlns:a16="http://schemas.microsoft.com/office/drawing/2014/main" id="{416A4E6A-3F25-4332-80E0-BDDD26FCE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7744" y="4831304"/>
            <a:ext cx="1094296" cy="109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Ã©sultat de recherche d'images pour &quot;css&quot;">
            <a:extLst>
              <a:ext uri="{FF2B5EF4-FFF2-40B4-BE49-F238E27FC236}">
                <a16:creationId xmlns:a16="http://schemas.microsoft.com/office/drawing/2014/main" id="{D072646B-B8B0-4C6D-B8CC-70B3F7F7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421" y="4651106"/>
            <a:ext cx="859039" cy="121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50239648-C0D2-4B7C-A1F3-1A2C0EAC0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67" y="1724400"/>
            <a:ext cx="12189007" cy="4323240"/>
          </a:xfrm>
          <a:prstGeom prst="rect">
            <a:avLst/>
          </a:prstGeom>
        </p:spPr>
      </p:pic>
      <p:sp>
        <p:nvSpPr>
          <p:cNvPr id="109" name="CustomShape 1"/>
          <p:cNvSpPr/>
          <p:nvPr/>
        </p:nvSpPr>
        <p:spPr>
          <a:xfrm flipH="1" flipV="1">
            <a:off x="0" y="6047640"/>
            <a:ext cx="12191760" cy="899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fr-FR" dirty="0"/>
          </a:p>
        </p:txBody>
      </p:sp>
      <p:sp>
        <p:nvSpPr>
          <p:cNvPr id="110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3"/>
          <p:cNvSpPr/>
          <p:nvPr/>
        </p:nvSpPr>
        <p:spPr>
          <a:xfrm>
            <a:off x="1626840" y="182520"/>
            <a:ext cx="893808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1" spc="-1" dirty="0">
                <a:solidFill>
                  <a:srgbClr val="000000"/>
                </a:solidFill>
                <a:latin typeface="Calibri Light"/>
              </a:rPr>
              <a:t>Fonctions du site</a:t>
            </a:r>
            <a:endParaRPr lang="fr-FR" sz="4400" b="0" strike="noStrike" spc="-1" dirty="0">
              <a:latin typeface="Arial"/>
            </a:endParaRPr>
          </a:p>
        </p:txBody>
      </p:sp>
      <p:sp>
        <p:nvSpPr>
          <p:cNvPr id="113" name="TextShape 4"/>
          <p:cNvSpPr txBox="1"/>
          <p:nvPr/>
        </p:nvSpPr>
        <p:spPr>
          <a:xfrm>
            <a:off x="2160000" y="1724400"/>
            <a:ext cx="8568000" cy="4323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685800" indent="-685800">
              <a:buClr>
                <a:srgbClr val="000000"/>
              </a:buClr>
              <a:buSzPct val="45000"/>
              <a:buFont typeface="Wingdings" panose="05000000000000000000" pitchFamily="2" charset="2"/>
              <a:buChar char="q"/>
            </a:pPr>
            <a:r>
              <a:rPr lang="fr-FR" sz="4400" b="0" strike="noStrike" spc="-1" dirty="0">
                <a:latin typeface="Arial"/>
              </a:rPr>
              <a:t>I. Inscription</a:t>
            </a:r>
          </a:p>
          <a:p>
            <a:pPr marL="685800" indent="-685800">
              <a:buClr>
                <a:srgbClr val="000000"/>
              </a:buClr>
              <a:buSzPct val="45000"/>
              <a:buFont typeface="Wingdings" panose="05000000000000000000" pitchFamily="2" charset="2"/>
              <a:buChar char="q"/>
            </a:pPr>
            <a:r>
              <a:rPr lang="fr-FR" sz="4400" b="0" strike="noStrike" spc="-1" dirty="0">
                <a:latin typeface="Arial"/>
              </a:rPr>
              <a:t>II. Profil</a:t>
            </a:r>
          </a:p>
          <a:p>
            <a:pPr marL="685800" indent="-685800">
              <a:buClr>
                <a:srgbClr val="000000"/>
              </a:buClr>
              <a:buSzPct val="45000"/>
              <a:buFont typeface="Wingdings" panose="05000000000000000000" pitchFamily="2" charset="2"/>
              <a:buChar char="q"/>
            </a:pPr>
            <a:r>
              <a:rPr lang="fr-FR" sz="4400" b="0" strike="noStrike" spc="-1" dirty="0">
                <a:latin typeface="Arial"/>
              </a:rPr>
              <a:t>III. Inventaire de deck</a:t>
            </a:r>
          </a:p>
          <a:p>
            <a:pPr marL="685800" indent="-685800">
              <a:buClr>
                <a:srgbClr val="000000"/>
              </a:buClr>
              <a:buSzPct val="45000"/>
              <a:buFont typeface="Wingdings" panose="05000000000000000000" pitchFamily="2" charset="2"/>
              <a:buChar char="q"/>
            </a:pPr>
            <a:r>
              <a:rPr lang="fr-FR" sz="4400" b="0" strike="noStrike" spc="-1" dirty="0">
                <a:latin typeface="Arial"/>
              </a:rPr>
              <a:t>IV. Forum</a:t>
            </a:r>
          </a:p>
          <a:p>
            <a:pPr marL="685800" indent="-685800">
              <a:buClr>
                <a:srgbClr val="000000"/>
              </a:buClr>
              <a:buSzPct val="45000"/>
              <a:buFont typeface="Wingdings" panose="05000000000000000000" pitchFamily="2" charset="2"/>
              <a:buChar char="q"/>
            </a:pPr>
            <a:r>
              <a:rPr lang="fr-FR" sz="4400" spc="-1" dirty="0">
                <a:latin typeface="Arial"/>
              </a:rPr>
              <a:t>V. </a:t>
            </a:r>
            <a:r>
              <a:rPr lang="fr-FR" sz="4400" spc="-1" dirty="0" err="1">
                <a:latin typeface="Arial"/>
              </a:rPr>
              <a:t>Cards</a:t>
            </a:r>
            <a:r>
              <a:rPr lang="fr-FR" sz="4400" spc="-1" dirty="0">
                <a:latin typeface="Arial"/>
              </a:rPr>
              <a:t> Store</a:t>
            </a:r>
            <a:endParaRPr lang="fr-FR" sz="4400" b="0" strike="noStrike" spc="-1" dirty="0">
              <a:latin typeface="Arial"/>
            </a:endParaRPr>
          </a:p>
          <a:p>
            <a:pPr marL="685800" indent="-685800">
              <a:buClr>
                <a:srgbClr val="000000"/>
              </a:buClr>
              <a:buSzPct val="45000"/>
              <a:buFont typeface="Wingdings" panose="05000000000000000000" pitchFamily="2" charset="2"/>
              <a:buChar char="q"/>
            </a:pPr>
            <a:r>
              <a:rPr lang="fr-FR" sz="4400" b="0" strike="noStrike" spc="-1" dirty="0">
                <a:latin typeface="Arial"/>
              </a:rPr>
              <a:t>Algorithme de jeu</a:t>
            </a:r>
          </a:p>
        </p:txBody>
      </p:sp>
      <p:pic>
        <p:nvPicPr>
          <p:cNvPr id="10" name="Image 12">
            <a:extLst>
              <a:ext uri="{FF2B5EF4-FFF2-40B4-BE49-F238E27FC236}">
                <a16:creationId xmlns:a16="http://schemas.microsoft.com/office/drawing/2014/main" id="{84FB0011-4AF7-45E2-AD01-7C9A2C0CCA9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153800" y="6291720"/>
            <a:ext cx="1938240" cy="497520"/>
          </a:xfrm>
          <a:prstGeom prst="rect">
            <a:avLst/>
          </a:prstGeom>
          <a:ln>
            <a:noFill/>
          </a:ln>
        </p:spPr>
      </p:pic>
      <p:pic>
        <p:nvPicPr>
          <p:cNvPr id="3" name="Graphique 2" descr="Liste de vérification">
            <a:extLst>
              <a:ext uri="{FF2B5EF4-FFF2-40B4-BE49-F238E27FC236}">
                <a16:creationId xmlns:a16="http://schemas.microsoft.com/office/drawing/2014/main" id="{9C808E2C-52CA-4036-A396-C9D491A87E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32000" y="3026145"/>
            <a:ext cx="1724399" cy="1724399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BDF6DAFE-D26A-4CC8-A799-FC0CE34D8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67" y="1724400"/>
            <a:ext cx="12189007" cy="4323240"/>
          </a:xfrm>
          <a:prstGeom prst="rect">
            <a:avLst/>
          </a:prstGeom>
        </p:spPr>
      </p:pic>
      <p:sp>
        <p:nvSpPr>
          <p:cNvPr id="122" name="CustomShape 1"/>
          <p:cNvSpPr/>
          <p:nvPr/>
        </p:nvSpPr>
        <p:spPr>
          <a:xfrm flipH="1" flipV="1">
            <a:off x="0" y="6047640"/>
            <a:ext cx="12191760" cy="899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3"/>
          <p:cNvSpPr/>
          <p:nvPr/>
        </p:nvSpPr>
        <p:spPr>
          <a:xfrm>
            <a:off x="1626840" y="182520"/>
            <a:ext cx="893808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1" strike="noStrike" spc="-1" dirty="0">
                <a:solidFill>
                  <a:srgbClr val="000000"/>
                </a:solidFill>
                <a:latin typeface="Calibri Light"/>
              </a:rPr>
              <a:t>Démonstration du site</a:t>
            </a:r>
            <a:endParaRPr lang="fr-FR" sz="4400" b="0" strike="noStrike" spc="-1" dirty="0">
              <a:latin typeface="Arial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9274AC7-D411-455C-9681-1B9A86ADC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224" y="1724401"/>
            <a:ext cx="7685758" cy="4323239"/>
          </a:xfrm>
          <a:prstGeom prst="rect">
            <a:avLst/>
          </a:prstGeom>
        </p:spPr>
      </p:pic>
      <p:pic>
        <p:nvPicPr>
          <p:cNvPr id="9" name="Image 12">
            <a:extLst>
              <a:ext uri="{FF2B5EF4-FFF2-40B4-BE49-F238E27FC236}">
                <a16:creationId xmlns:a16="http://schemas.microsoft.com/office/drawing/2014/main" id="{3F27531E-73BB-43CF-99CF-7ED0B66E92F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0153800" y="6291720"/>
            <a:ext cx="1938240" cy="497520"/>
          </a:xfrm>
          <a:prstGeom prst="rect">
            <a:avLst/>
          </a:prstGeom>
          <a:ln>
            <a:noFill/>
          </a:ln>
        </p:spPr>
      </p:pic>
      <p:pic>
        <p:nvPicPr>
          <p:cNvPr id="4" name="Graphique 3" descr="Télévision">
            <a:extLst>
              <a:ext uri="{FF2B5EF4-FFF2-40B4-BE49-F238E27FC236}">
                <a16:creationId xmlns:a16="http://schemas.microsoft.com/office/drawing/2014/main" id="{0ADCD81B-08D8-4925-A71B-E7324CDAA7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64920" y="1724399"/>
            <a:ext cx="1617119" cy="1617119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65907812-D476-4D3F-A318-AEE3F8349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67" y="1724400"/>
            <a:ext cx="12189007" cy="4323240"/>
          </a:xfrm>
          <a:prstGeom prst="rect">
            <a:avLst/>
          </a:prstGeom>
        </p:spPr>
      </p:pic>
      <p:sp>
        <p:nvSpPr>
          <p:cNvPr id="127" name="CustomShape 1"/>
          <p:cNvSpPr/>
          <p:nvPr/>
        </p:nvSpPr>
        <p:spPr>
          <a:xfrm flipH="1" flipV="1">
            <a:off x="0" y="6047640"/>
            <a:ext cx="12191760" cy="8989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3"/>
          <p:cNvSpPr/>
          <p:nvPr/>
        </p:nvSpPr>
        <p:spPr>
          <a:xfrm>
            <a:off x="1626840" y="182520"/>
            <a:ext cx="893808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1" strike="noStrike" spc="-1" dirty="0">
                <a:solidFill>
                  <a:srgbClr val="000000"/>
                </a:solidFill>
                <a:latin typeface="Calibri Light"/>
              </a:rPr>
              <a:t>Evolutions possibles</a:t>
            </a:r>
            <a:endParaRPr lang="fr-FR" sz="4400" b="0" strike="noStrike" spc="-1" dirty="0">
              <a:latin typeface="Arial"/>
            </a:endParaRPr>
          </a:p>
        </p:txBody>
      </p:sp>
      <p:sp>
        <p:nvSpPr>
          <p:cNvPr id="130" name="TextShape 4"/>
          <p:cNvSpPr txBox="1"/>
          <p:nvPr/>
        </p:nvSpPr>
        <p:spPr>
          <a:xfrm>
            <a:off x="946326" y="3132180"/>
            <a:ext cx="10515240" cy="15076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fr-FR" sz="4800" b="0" strike="noStrike" spc="-1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fr-FR" sz="4800" spc="-1" dirty="0">
                <a:solidFill>
                  <a:srgbClr val="000000"/>
                </a:solidFill>
                <a:latin typeface="Calibri"/>
              </a:rPr>
              <a:t>Hébergement</a:t>
            </a:r>
            <a:endParaRPr lang="fr-FR" sz="4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4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" name="Image 12">
            <a:extLst>
              <a:ext uri="{FF2B5EF4-FFF2-40B4-BE49-F238E27FC236}">
                <a16:creationId xmlns:a16="http://schemas.microsoft.com/office/drawing/2014/main" id="{3E0ED33C-2750-4D48-A733-E39F3857DFB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153800" y="6291720"/>
            <a:ext cx="1938240" cy="497520"/>
          </a:xfrm>
          <a:prstGeom prst="rect">
            <a:avLst/>
          </a:prstGeom>
          <a:ln>
            <a:noFill/>
          </a:ln>
        </p:spPr>
      </p:pic>
      <p:pic>
        <p:nvPicPr>
          <p:cNvPr id="3" name="Graphique 2" descr="Tendance à la hausse">
            <a:extLst>
              <a:ext uri="{FF2B5EF4-FFF2-40B4-BE49-F238E27FC236}">
                <a16:creationId xmlns:a16="http://schemas.microsoft.com/office/drawing/2014/main" id="{2C81F1A9-4067-470A-A85C-A876E633E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89015" y="1724400"/>
            <a:ext cx="1693025" cy="169302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3095</TotalTime>
  <Words>130</Words>
  <Application>Microsoft Office PowerPoint</Application>
  <PresentationFormat>Grand écran</PresentationFormat>
  <Paragraphs>29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8</vt:i4>
      </vt:variant>
    </vt:vector>
  </HeadingPairs>
  <TitlesOfParts>
    <vt:vector size="18" baseType="lpstr">
      <vt:lpstr>Arial</vt:lpstr>
      <vt:lpstr>Baskerville</vt:lpstr>
      <vt:lpstr>Calibri</vt:lpstr>
      <vt:lpstr>Calibri Light</vt:lpstr>
      <vt:lpstr>DejaVu Sans</vt:lpstr>
      <vt:lpstr>Symbol</vt:lpstr>
      <vt:lpstr>Times New Roman</vt:lpstr>
      <vt:lpstr>Wingdings</vt:lpstr>
      <vt:lpstr>Office Theme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KERRAD Ryan</dc:creator>
  <dc:description/>
  <cp:lastModifiedBy>RODRIGUEZ Benjamin</cp:lastModifiedBy>
  <cp:revision>37</cp:revision>
  <dcterms:created xsi:type="dcterms:W3CDTF">2018-11-26T08:16:18Z</dcterms:created>
  <dcterms:modified xsi:type="dcterms:W3CDTF">2019-01-28T12:16:10Z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Grand écran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</vt:i4>
  </property>
</Properties>
</file>